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62" r:id="rId4"/>
    <p:sldId id="260" r:id="rId5"/>
    <p:sldId id="264" r:id="rId6"/>
    <p:sldId id="265" r:id="rId7"/>
    <p:sldId id="267" r:id="rId8"/>
    <p:sldId id="268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149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359133-CEAA-4129-9D55-8F3C9EA794B6}" type="datetimeFigureOut">
              <a:rPr lang="ru-RU" smtClean="0"/>
              <a:pPr/>
              <a:t>26.09.2022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5EE12F-09D2-48CB-AF97-A48EB208AFA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359133-CEAA-4129-9D55-8F3C9EA794B6}" type="datetimeFigureOut">
              <a:rPr lang="ru-RU" smtClean="0"/>
              <a:pPr/>
              <a:t>26.09.2022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5EE12F-09D2-48CB-AF97-A48EB208AFA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359133-CEAA-4129-9D55-8F3C9EA794B6}" type="datetimeFigureOut">
              <a:rPr lang="ru-RU" smtClean="0"/>
              <a:pPr/>
              <a:t>26.09.2022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5EE12F-09D2-48CB-AF97-A48EB208AFA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359133-CEAA-4129-9D55-8F3C9EA794B6}" type="datetimeFigureOut">
              <a:rPr lang="ru-RU" smtClean="0"/>
              <a:pPr/>
              <a:t>26.09.2022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5EE12F-09D2-48CB-AF97-A48EB208AFA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359133-CEAA-4129-9D55-8F3C9EA794B6}" type="datetimeFigureOut">
              <a:rPr lang="ru-RU" smtClean="0"/>
              <a:pPr/>
              <a:t>26.09.2022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5EE12F-09D2-48CB-AF97-A48EB208AFA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359133-CEAA-4129-9D55-8F3C9EA794B6}" type="datetimeFigureOut">
              <a:rPr lang="ru-RU" smtClean="0"/>
              <a:pPr/>
              <a:t>26.09.2022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5EE12F-09D2-48CB-AF97-A48EB208AFA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359133-CEAA-4129-9D55-8F3C9EA794B6}" type="datetimeFigureOut">
              <a:rPr lang="ru-RU" smtClean="0"/>
              <a:pPr/>
              <a:t>26.09.2022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5EE12F-09D2-48CB-AF97-A48EB208AFA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359133-CEAA-4129-9D55-8F3C9EA794B6}" type="datetimeFigureOut">
              <a:rPr lang="ru-RU" smtClean="0"/>
              <a:pPr/>
              <a:t>26.09.2022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5EE12F-09D2-48CB-AF97-A48EB208AFA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359133-CEAA-4129-9D55-8F3C9EA794B6}" type="datetimeFigureOut">
              <a:rPr lang="ru-RU" smtClean="0"/>
              <a:pPr/>
              <a:t>26.09.2022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5EE12F-09D2-48CB-AF97-A48EB208AFA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359133-CEAA-4129-9D55-8F3C9EA794B6}" type="datetimeFigureOut">
              <a:rPr lang="ru-RU" smtClean="0"/>
              <a:pPr/>
              <a:t>26.09.2022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5EE12F-09D2-48CB-AF97-A48EB208AFA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359133-CEAA-4129-9D55-8F3C9EA794B6}" type="datetimeFigureOut">
              <a:rPr lang="ru-RU" smtClean="0"/>
              <a:pPr/>
              <a:t>26.09.2022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5EE12F-09D2-48CB-AF97-A48EB208AFA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359133-CEAA-4129-9D55-8F3C9EA794B6}" type="datetimeFigureOut">
              <a:rPr lang="ru-RU" smtClean="0"/>
              <a:pPr/>
              <a:t>26.09.2022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5EE12F-09D2-48CB-AF97-A48EB208AFA4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image" Target="../media/image4.png"/><Relationship Id="rId7" Type="http://schemas.openxmlformats.org/officeDocument/2006/relationships/image" Target="../media/image9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7.jpeg"/><Relationship Id="rId10" Type="http://schemas.openxmlformats.org/officeDocument/2006/relationships/image" Target="../media/image12.png"/><Relationship Id="rId4" Type="http://schemas.openxmlformats.org/officeDocument/2006/relationships/image" Target="../media/image6.jpeg"/><Relationship Id="rId9" Type="http://schemas.openxmlformats.org/officeDocument/2006/relationships/image" Target="../media/image11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18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3.png"/><Relationship Id="rId7" Type="http://schemas.openxmlformats.org/officeDocument/2006/relationships/image" Target="../media/image21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5.png"/><Relationship Id="rId9" Type="http://schemas.openxmlformats.org/officeDocument/2006/relationships/image" Target="../media/image23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3.png"/><Relationship Id="rId7" Type="http://schemas.openxmlformats.org/officeDocument/2006/relationships/image" Target="../media/image2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4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27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4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05181" y="214290"/>
            <a:ext cx="4509959" cy="51435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57950" y="5558670"/>
            <a:ext cx="2786050" cy="1299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357422" y="14265"/>
            <a:ext cx="4210050" cy="128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0800000">
            <a:off x="2357422" y="6729413"/>
            <a:ext cx="4210050" cy="128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1000108"/>
            <a:ext cx="8572560" cy="56436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122" name="Rectangle 2"/>
          <p:cNvSpPr>
            <a:spLocks noChangeArrowheads="1"/>
          </p:cNvSpPr>
          <p:nvPr/>
        </p:nvSpPr>
        <p:spPr bwMode="auto">
          <a:xfrm>
            <a:off x="1547664" y="2857637"/>
            <a:ext cx="7200800" cy="2246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446088" marR="0" lvl="0" indent="3175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000" b="1" spc="30" dirty="0">
                <a:solidFill>
                  <a:schemeClr val="bg1"/>
                </a:solidFill>
                <a:latin typeface="Calibri Light" panose="020F0302020204030204" pitchFamily="34" charset="0"/>
                <a:ea typeface="Calibri" pitchFamily="34" charset="0"/>
                <a:cs typeface="Calibri Light" panose="020F0302020204030204" pitchFamily="34" charset="0"/>
              </a:rPr>
              <a:t>Общество </a:t>
            </a:r>
            <a:r>
              <a:rPr kumimoji="0" lang="ru-RU" sz="2000" b="1" i="0" u="none" strike="noStrike" cap="none" spc="30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Calibri Light" panose="020F0302020204030204" pitchFamily="34" charset="0"/>
                <a:ea typeface="Calibri" pitchFamily="34" charset="0"/>
                <a:cs typeface="Calibri Light" panose="020F0302020204030204" pitchFamily="34" charset="0"/>
              </a:rPr>
              <a:t>создано 10.11.2017 на основании постановления Правительства Ростовской области от 25.10.2017 № 714.</a:t>
            </a:r>
          </a:p>
          <a:p>
            <a:pPr marL="0" marR="0" lvl="0" indent="449263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1" i="0" u="none" strike="noStrike" cap="none" spc="30" normalizeH="0" baseline="0" dirty="0">
              <a:ln>
                <a:noFill/>
              </a:ln>
              <a:solidFill>
                <a:schemeClr val="bg1"/>
              </a:solidFill>
              <a:effectLst/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0" marR="0" lvl="0" indent="449263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spc="30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Calibri Light" panose="020F0302020204030204" pitchFamily="34" charset="0"/>
                <a:ea typeface="Calibri" pitchFamily="34" charset="0"/>
                <a:cs typeface="Calibri Light" panose="020F0302020204030204" pitchFamily="34" charset="0"/>
              </a:rPr>
              <a:t>Участник реализации регионального проекта:</a:t>
            </a:r>
            <a:endParaRPr kumimoji="0" lang="ru-RU" sz="2000" b="1" i="0" u="none" strike="noStrike" cap="none" spc="30" normalizeH="0" baseline="0" dirty="0">
              <a:ln>
                <a:noFill/>
              </a:ln>
              <a:solidFill>
                <a:schemeClr val="bg1"/>
              </a:solidFill>
              <a:effectLst/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0" marR="0" lvl="0" indent="449263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1" u="none" strike="noStrike" cap="none" spc="30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Calibri Light" panose="020F0302020204030204" pitchFamily="34" charset="0"/>
                <a:ea typeface="Calibri" pitchFamily="34" charset="0"/>
                <a:cs typeface="Calibri Light" panose="020F0302020204030204" pitchFamily="34" charset="0"/>
              </a:rPr>
              <a:t>- акселерация субъектов МСП.</a:t>
            </a:r>
            <a:endParaRPr kumimoji="0" lang="ru-RU" sz="2000" b="1" i="1" u="none" strike="noStrike" cap="none" spc="30" normalizeH="0" baseline="0" dirty="0">
              <a:ln>
                <a:noFill/>
              </a:ln>
              <a:solidFill>
                <a:schemeClr val="bg1"/>
              </a:solidFill>
              <a:effectLst/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0" marR="0" lvl="0" indent="449263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</a:pPr>
            <a:endParaRPr kumimoji="0" lang="ru-RU" sz="2000" b="1" i="0" u="none" strike="noStrike" cap="none" spc="30" normalizeH="0" baseline="0" dirty="0">
              <a:ln>
                <a:noFill/>
              </a:ln>
              <a:solidFill>
                <a:schemeClr val="bg1"/>
              </a:solidFill>
              <a:effectLst/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0" marR="0" lvl="0" indent="449263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2000" b="1" i="0" u="none" strike="noStrike" cap="none" spc="30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Calibri Light" panose="020F0302020204030204" pitchFamily="34" charset="0"/>
                <a:ea typeface="Calibri" pitchFamily="34" charset="0"/>
                <a:cs typeface="Calibri Light" panose="020F0302020204030204" pitchFamily="34" charset="0"/>
              </a:rPr>
              <a:t>Капитал АО «РЛК РО» составляет 466,5 млн. руб.</a:t>
            </a:r>
            <a:r>
              <a:rPr kumimoji="0" lang="ru-RU" sz="2000" b="1" i="0" u="none" strike="noStrike" cap="none" spc="30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</a:p>
        </p:txBody>
      </p:sp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57422" y="14265"/>
            <a:ext cx="4210050" cy="128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0800000">
            <a:off x="2357422" y="6729413"/>
            <a:ext cx="4210050" cy="128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3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14282" y="357166"/>
            <a:ext cx="5000660" cy="8699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57422" y="14265"/>
            <a:ext cx="4210050" cy="128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0800000">
            <a:off x="2357422" y="6729413"/>
            <a:ext cx="4210050" cy="128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20" y="928670"/>
            <a:ext cx="8572560" cy="56436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TextBox 9"/>
          <p:cNvSpPr txBox="1"/>
          <p:nvPr/>
        </p:nvSpPr>
        <p:spPr>
          <a:xfrm>
            <a:off x="3428992" y="2452348"/>
            <a:ext cx="5500727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þ"/>
            </a:pPr>
            <a:r>
              <a:rPr lang="ru-RU" sz="3600" b="1" dirty="0">
                <a:solidFill>
                  <a:schemeClr val="bg1"/>
                </a:solidFill>
              </a:rPr>
              <a:t> </a:t>
            </a:r>
            <a:r>
              <a:rPr lang="en-US" sz="3600" b="1" dirty="0">
                <a:solidFill>
                  <a:schemeClr val="bg1"/>
                </a:solidFill>
              </a:rPr>
              <a:t>26</a:t>
            </a:r>
            <a:r>
              <a:rPr lang="ru-RU" sz="3600" b="1" dirty="0">
                <a:solidFill>
                  <a:schemeClr val="bg1"/>
                </a:solidFill>
              </a:rPr>
              <a:t>3 договоров Лизинга</a:t>
            </a:r>
            <a:endParaRPr lang="en-US" sz="3600" b="1" dirty="0">
              <a:solidFill>
                <a:schemeClr val="bg1"/>
              </a:solidFill>
            </a:endParaRPr>
          </a:p>
          <a:p>
            <a:pPr marL="285750" indent="-285750" algn="just">
              <a:buFont typeface="Wingdings" panose="05000000000000000000" pitchFamily="2" charset="2"/>
              <a:buChar char="þ"/>
            </a:pPr>
            <a:r>
              <a:rPr lang="ru-RU" sz="3600" b="1" dirty="0">
                <a:solidFill>
                  <a:schemeClr val="bg1"/>
                </a:solidFill>
              </a:rPr>
              <a:t> </a:t>
            </a:r>
            <a:r>
              <a:rPr lang="en-US" sz="3600" b="1" dirty="0">
                <a:solidFill>
                  <a:schemeClr val="bg1"/>
                </a:solidFill>
              </a:rPr>
              <a:t>7</a:t>
            </a:r>
            <a:r>
              <a:rPr lang="ru-RU" sz="3600" b="1" dirty="0">
                <a:solidFill>
                  <a:schemeClr val="bg1"/>
                </a:solidFill>
              </a:rPr>
              <a:t>16,8 млн. руб.</a:t>
            </a:r>
          </a:p>
          <a:p>
            <a:pPr marL="285750" indent="-285750" algn="just">
              <a:buFont typeface="Wingdings" panose="05000000000000000000" pitchFamily="2" charset="2"/>
              <a:buChar char="þ"/>
            </a:pPr>
            <a:r>
              <a:rPr lang="ru-RU" sz="3600" b="1" dirty="0">
                <a:solidFill>
                  <a:schemeClr val="bg1"/>
                </a:solidFill>
              </a:rPr>
              <a:t> 509 предметов лизинга</a:t>
            </a:r>
          </a:p>
        </p:txBody>
      </p:sp>
      <p:pic>
        <p:nvPicPr>
          <p:cNvPr id="6149" name="Picture 5" descr="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14479" y="3944400"/>
            <a:ext cx="1643073" cy="1000132"/>
          </a:xfrm>
          <a:prstGeom prst="rect">
            <a:avLst/>
          </a:prstGeom>
          <a:noFill/>
        </p:spPr>
      </p:pic>
      <p:pic>
        <p:nvPicPr>
          <p:cNvPr id="6151" name="Picture 7" descr="1 (1)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714480" y="5000636"/>
            <a:ext cx="1643074" cy="1232306"/>
          </a:xfrm>
          <a:prstGeom prst="rect">
            <a:avLst/>
          </a:prstGeom>
          <a:noFill/>
        </p:spPr>
      </p:pic>
      <p:pic>
        <p:nvPicPr>
          <p:cNvPr id="6153" name="Picture 9" descr="http://rlc161.ru/upload/iblock/c1e/c1e938564f7ba2005fef0deae538f6a8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428992" y="5000636"/>
            <a:ext cx="1643074" cy="1232306"/>
          </a:xfrm>
          <a:prstGeom prst="rect">
            <a:avLst/>
          </a:prstGeom>
          <a:noFill/>
        </p:spPr>
      </p:pic>
      <p:pic>
        <p:nvPicPr>
          <p:cNvPr id="6155" name="Picture 11" descr="http://rlc161.ru/upload/iblock/746/7465433d69b62613362d6fab25a76e6b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143504" y="5000636"/>
            <a:ext cx="1643074" cy="1232306"/>
          </a:xfrm>
          <a:prstGeom prst="rect">
            <a:avLst/>
          </a:prstGeom>
          <a:noFill/>
        </p:spPr>
      </p:pic>
      <p:pic>
        <p:nvPicPr>
          <p:cNvPr id="6157" name="Picture 13" descr="http://rlc161.ru/upload/iblock/d59/d596444f27e92d17584a6182a88377a7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858016" y="5000636"/>
            <a:ext cx="1643074" cy="1232305"/>
          </a:xfrm>
          <a:prstGeom prst="rect">
            <a:avLst/>
          </a:prstGeom>
          <a:noFill/>
        </p:spPr>
      </p:pic>
      <p:pic>
        <p:nvPicPr>
          <p:cNvPr id="6159" name="Picture 15" descr="http://rlc161.ru/upload/iblock/284/28404e317383fc82de909da374652a2b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1714480" y="2628896"/>
            <a:ext cx="1643074" cy="1232306"/>
          </a:xfrm>
          <a:prstGeom prst="rect">
            <a:avLst/>
          </a:prstGeom>
          <a:noFill/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6C88FF5F-81A3-2A57-5F8C-FF46C38C58C8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349530" y="172028"/>
            <a:ext cx="4133850" cy="866775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857232"/>
            <a:ext cx="8572560" cy="56436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57422" y="14265"/>
            <a:ext cx="4210050" cy="128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0800000">
            <a:off x="2357422" y="6729413"/>
            <a:ext cx="4210050" cy="128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14282" y="357166"/>
            <a:ext cx="5000660" cy="857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aphicFrame>
        <p:nvGraphicFramePr>
          <p:cNvPr id="12" name="Таблица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177424499"/>
              </p:ext>
            </p:extLst>
          </p:nvPr>
        </p:nvGraphicFramePr>
        <p:xfrm>
          <a:off x="2315274" y="2590712"/>
          <a:ext cx="5799335" cy="2045101"/>
        </p:xfrm>
        <a:graphic>
          <a:graphicData uri="http://schemas.openxmlformats.org/drawingml/2006/table">
            <a:tbl>
              <a:tblPr/>
              <a:tblGrid>
                <a:gridCol w="2064719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055716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410735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268165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41190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chemeClr val="bg1"/>
                          </a:solidFill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Наименование имущества</a:t>
                      </a:r>
                    </a:p>
                  </a:txBody>
                  <a:tcPr marL="6040" marR="6040" marT="604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chemeClr val="bg1"/>
                          </a:solidFill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Количество предметов лизинга (шт.)</a:t>
                      </a:r>
                    </a:p>
                  </a:txBody>
                  <a:tcPr marL="6040" marR="6040" marT="604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chemeClr val="bg1"/>
                          </a:solidFill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Стоимость предметов лизинга (млн. руб.)</a:t>
                      </a:r>
                    </a:p>
                  </a:txBody>
                  <a:tcPr marL="6040" marR="6040" marT="604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chemeClr val="bg1"/>
                          </a:solidFill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Стоимость предметов лизинга (%)</a:t>
                      </a:r>
                    </a:p>
                  </a:txBody>
                  <a:tcPr marL="6040" marR="6040" marT="604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08021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1" i="0" u="none" strike="noStrike" dirty="0">
                          <a:solidFill>
                            <a:schemeClr val="bg1"/>
                          </a:solidFill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Оборудование</a:t>
                      </a:r>
                    </a:p>
                  </a:txBody>
                  <a:tcPr marL="6040" marR="6040" marT="604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>
                          <a:solidFill>
                            <a:schemeClr val="bg1"/>
                          </a:solidFill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377</a:t>
                      </a:r>
                    </a:p>
                  </a:txBody>
                  <a:tcPr marL="6040" marR="6040" marT="604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>
                          <a:solidFill>
                            <a:schemeClr val="bg1"/>
                          </a:solidFill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422,35</a:t>
                      </a:r>
                    </a:p>
                  </a:txBody>
                  <a:tcPr marL="6040" marR="6040" marT="604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>
                          <a:solidFill>
                            <a:schemeClr val="bg1"/>
                          </a:solidFill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58,39</a:t>
                      </a:r>
                    </a:p>
                  </a:txBody>
                  <a:tcPr marL="6040" marR="6040" marT="604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57030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1" i="0" u="none" strike="noStrike" dirty="0">
                          <a:solidFill>
                            <a:schemeClr val="bg1"/>
                          </a:solidFill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Сельхозтехника</a:t>
                      </a:r>
                    </a:p>
                  </a:txBody>
                  <a:tcPr marL="6040" marR="6040" marT="604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>
                          <a:solidFill>
                            <a:schemeClr val="bg1"/>
                          </a:solidFill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60</a:t>
                      </a:r>
                    </a:p>
                  </a:txBody>
                  <a:tcPr marL="6040" marR="6040" marT="604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>
                          <a:solidFill>
                            <a:schemeClr val="bg1"/>
                          </a:solidFill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99,95</a:t>
                      </a:r>
                    </a:p>
                  </a:txBody>
                  <a:tcPr marL="6040" marR="6040" marT="604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>
                          <a:solidFill>
                            <a:schemeClr val="bg1"/>
                          </a:solidFill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14,13</a:t>
                      </a:r>
                    </a:p>
                  </a:txBody>
                  <a:tcPr marL="6040" marR="6040" marT="604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157030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1" i="0" u="none" strike="noStrike" dirty="0">
                          <a:solidFill>
                            <a:schemeClr val="bg1"/>
                          </a:solidFill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Коммерческий транспорт</a:t>
                      </a:r>
                    </a:p>
                  </a:txBody>
                  <a:tcPr marL="6040" marR="6040" marT="604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>
                          <a:solidFill>
                            <a:schemeClr val="bg1"/>
                          </a:solidFill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57</a:t>
                      </a:r>
                    </a:p>
                  </a:txBody>
                  <a:tcPr marL="6040" marR="6040" marT="604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>
                          <a:solidFill>
                            <a:schemeClr val="bg1"/>
                          </a:solidFill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36,43</a:t>
                      </a:r>
                    </a:p>
                  </a:txBody>
                  <a:tcPr marL="6040" marR="6040" marT="604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>
                          <a:solidFill>
                            <a:schemeClr val="bg1"/>
                          </a:solidFill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22,33</a:t>
                      </a:r>
                    </a:p>
                  </a:txBody>
                  <a:tcPr marL="6040" marR="6040" marT="604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191908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i="0" u="none" strike="noStrike" dirty="0">
                          <a:solidFill>
                            <a:schemeClr val="bg1"/>
                          </a:solidFill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Спецтехника</a:t>
                      </a:r>
                    </a:p>
                  </a:txBody>
                  <a:tcPr marL="6040" marR="6040" marT="604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>
                          <a:solidFill>
                            <a:schemeClr val="bg1"/>
                          </a:solidFill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15</a:t>
                      </a:r>
                    </a:p>
                  </a:txBody>
                  <a:tcPr marL="6040" marR="6040" marT="604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>
                          <a:solidFill>
                            <a:schemeClr val="bg1"/>
                          </a:solidFill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158,07</a:t>
                      </a:r>
                    </a:p>
                  </a:txBody>
                  <a:tcPr marL="6040" marR="6040" marT="604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>
                          <a:solidFill>
                            <a:schemeClr val="bg1"/>
                          </a:solidFill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5,15</a:t>
                      </a:r>
                    </a:p>
                  </a:txBody>
                  <a:tcPr marL="6040" marR="6040" marT="604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157030"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>
                          <a:solidFill>
                            <a:schemeClr val="bg1"/>
                          </a:solidFill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Итого</a:t>
                      </a:r>
                    </a:p>
                  </a:txBody>
                  <a:tcPr marL="6040" marR="6040" marT="604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>
                          <a:solidFill>
                            <a:schemeClr val="bg1"/>
                          </a:solidFill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509 шт.</a:t>
                      </a:r>
                    </a:p>
                  </a:txBody>
                  <a:tcPr marL="6040" marR="6040" marT="604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>
                          <a:solidFill>
                            <a:schemeClr val="bg1"/>
                          </a:solidFill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 716,8 млн. руб.</a:t>
                      </a:r>
                    </a:p>
                  </a:txBody>
                  <a:tcPr marL="6040" marR="6040" marT="604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>
                          <a:solidFill>
                            <a:schemeClr val="bg1"/>
                          </a:solidFill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716,8 млн. руб.</a:t>
                      </a:r>
                    </a:p>
                  </a:txBody>
                  <a:tcPr marL="6040" marR="6040" marT="604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</a:tbl>
          </a:graphicData>
        </a:graphic>
      </p:graphicFrame>
      <p:sp>
        <p:nvSpPr>
          <p:cNvPr id="13" name="TextBox 12"/>
          <p:cNvSpPr txBox="1"/>
          <p:nvPr/>
        </p:nvSpPr>
        <p:spPr>
          <a:xfrm>
            <a:off x="478604" y="1630539"/>
            <a:ext cx="947267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spc="15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Перечень переданного имущества</a:t>
            </a:r>
            <a:br>
              <a:rPr lang="ru-RU" sz="2000" b="1" spc="15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</a:br>
            <a:r>
              <a:rPr lang="ru-RU" sz="2000" b="1" spc="15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АО «РЛК РО»</a:t>
            </a:r>
            <a:endParaRPr lang="ru-RU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" name="Таблица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201935071"/>
              </p:ext>
            </p:extLst>
          </p:nvPr>
        </p:nvGraphicFramePr>
        <p:xfrm>
          <a:off x="4500562" y="4286256"/>
          <a:ext cx="4572032" cy="2448980"/>
        </p:xfrm>
        <a:graphic>
          <a:graphicData uri="http://schemas.openxmlformats.org/drawingml/2006/table">
            <a:tbl>
              <a:tblPr/>
              <a:tblGrid>
                <a:gridCol w="181709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754942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488663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>
                          <a:solidFill>
                            <a:srgbClr val="076CB5"/>
                          </a:solidFill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Срок лизинга  </a:t>
                      </a:r>
                    </a:p>
                  </a:txBody>
                  <a:tcPr marL="5730" marR="5730" marT="5730" marB="573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2EBF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>
                          <a:solidFill>
                            <a:srgbClr val="03456B"/>
                          </a:solidFill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от 24 до 60 месяцев (включительно)</a:t>
                      </a:r>
                      <a:r>
                        <a:rPr lang="ru-RU" sz="120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 </a:t>
                      </a:r>
                    </a:p>
                  </a:txBody>
                  <a:tcPr marL="5730" marR="5730" marT="5730" marB="573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2EBF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68876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>
                          <a:solidFill>
                            <a:srgbClr val="076CB5"/>
                          </a:solidFill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Авансовый платеж</a:t>
                      </a:r>
                      <a:endParaRPr lang="ru-RU" sz="1200" dirty="0">
                        <a:solidFill>
                          <a:srgbClr val="03456B"/>
                        </a:solidFill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5730" marR="5730" marT="5730" marB="573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>
                          <a:solidFill>
                            <a:srgbClr val="03456B"/>
                          </a:solidFill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от 10 % до 40% от стоимости предмета лизинга</a:t>
                      </a:r>
                      <a:endParaRPr lang="ru-RU" sz="120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5730" marR="5730" marT="5730" marB="573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4884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>
                          <a:solidFill>
                            <a:srgbClr val="076CB5"/>
                          </a:solidFill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Ставка удорожания</a:t>
                      </a:r>
                      <a:endParaRPr lang="ru-RU" sz="120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5730" marR="5730" marT="5730" marB="573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2EBF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>
                          <a:solidFill>
                            <a:srgbClr val="03456B"/>
                          </a:solidFill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4,25 %</a:t>
                      </a:r>
                    </a:p>
                  </a:txBody>
                  <a:tcPr marL="5730" marR="5730" marT="5730" marB="573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2EBF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48844">
                <a:tc>
                  <a:txBody>
                    <a:bodyPr/>
                    <a:lstStyle/>
                    <a:p>
                      <a:r>
                        <a:rPr lang="ru-RU" sz="1200" b="1" dirty="0">
                          <a:solidFill>
                            <a:srgbClr val="076CB5"/>
                          </a:solidFill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Сумма финансирования</a:t>
                      </a:r>
                      <a:endParaRPr lang="ru-RU" sz="120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5730" marR="5730" marT="5730" marB="573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>
                          <a:solidFill>
                            <a:srgbClr val="03456B"/>
                          </a:solidFill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От 300 000 руб. до 3 300 000 руб.  (без учета авансового платежа)</a:t>
                      </a:r>
                      <a:endParaRPr lang="ru-RU" sz="120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5730" marR="5730" marT="5730" marB="573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283555">
                <a:tc>
                  <a:txBody>
                    <a:bodyPr/>
                    <a:lstStyle/>
                    <a:p>
                      <a:r>
                        <a:rPr lang="ru-RU" sz="1200" b="1" dirty="0">
                          <a:solidFill>
                            <a:srgbClr val="076CB5"/>
                          </a:solidFill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График платежей </a:t>
                      </a:r>
                      <a:r>
                        <a:rPr lang="ru-RU" sz="1200" b="1" dirty="0">
                          <a:solidFill>
                            <a:srgbClr val="03456B"/>
                          </a:solidFill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 </a:t>
                      </a:r>
                      <a:endParaRPr lang="ru-RU" sz="120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5730" marR="5730" marT="5730" marB="573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2EBFB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b="1" dirty="0">
                          <a:solidFill>
                            <a:srgbClr val="03456B"/>
                          </a:solidFill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аннуитетный/убывающий/сезонный  </a:t>
                      </a:r>
                      <a:endParaRPr lang="ru-RU" sz="120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5730" marR="5730" marT="5730" marB="573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2EBF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284798">
                <a:tc>
                  <a:txBody>
                    <a:bodyPr/>
                    <a:lstStyle/>
                    <a:p>
                      <a:r>
                        <a:rPr lang="ru-RU" sz="1200" b="1" dirty="0">
                          <a:solidFill>
                            <a:srgbClr val="076CB5"/>
                          </a:solidFill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Периодичность платежей</a:t>
                      </a:r>
                      <a:r>
                        <a:rPr lang="ru-RU" sz="120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 </a:t>
                      </a:r>
                    </a:p>
                  </a:txBody>
                  <a:tcPr marL="5730" marR="5730" marT="5730" marB="573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b="1">
                          <a:solidFill>
                            <a:srgbClr val="03456B"/>
                          </a:solidFill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Ежемесячно    </a:t>
                      </a:r>
                      <a:endParaRPr lang="ru-RU" sz="120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5730" marR="5730" marT="5730" marB="573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168876">
                <a:tc>
                  <a:txBody>
                    <a:bodyPr/>
                    <a:lstStyle/>
                    <a:p>
                      <a:r>
                        <a:rPr lang="ru-RU" sz="1200" b="1" dirty="0">
                          <a:solidFill>
                            <a:srgbClr val="076CB5"/>
                          </a:solidFill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Валюта  </a:t>
                      </a:r>
                      <a:r>
                        <a:rPr lang="ru-RU" sz="120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 </a:t>
                      </a:r>
                    </a:p>
                  </a:txBody>
                  <a:tcPr marL="5730" marR="5730" marT="5730" marB="573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2EBFB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b="1" dirty="0">
                          <a:solidFill>
                            <a:srgbClr val="03456B"/>
                          </a:solidFill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Российский рубль </a:t>
                      </a:r>
                      <a:endParaRPr lang="ru-RU" sz="120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5730" marR="5730" marT="5730" marB="573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2EBF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95320">
                <a:tc>
                  <a:txBody>
                    <a:bodyPr/>
                    <a:lstStyle/>
                    <a:p>
                      <a:endParaRPr lang="ru-RU" sz="120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5730" marR="5730" marT="5730" marB="573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20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5730" marR="5730" marT="5730" marB="573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</a:tbl>
          </a:graphicData>
        </a:graphic>
      </p:graphicFrame>
      <p:pic>
        <p:nvPicPr>
          <p:cNvPr id="2060" name="Picture 1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497961" y="3578639"/>
            <a:ext cx="3357586" cy="5667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6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57422" y="14265"/>
            <a:ext cx="4210050" cy="128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7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0800000">
            <a:off x="2357422" y="6729413"/>
            <a:ext cx="4210050" cy="128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61" name="Picture 1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429124" y="214290"/>
            <a:ext cx="3357586" cy="6166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123DCAC1-0B5C-ACDF-8380-880C5B00A96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09805" y="920796"/>
            <a:ext cx="3376905" cy="2590586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178CB916-7DA1-0316-2D47-D2B08418262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95535" y="177861"/>
            <a:ext cx="3389096" cy="4236370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956BD6DD-0742-A592-800B-7F2F715D091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95535" y="4449240"/>
            <a:ext cx="3693871" cy="24686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53051918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" name="Таблица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369782644"/>
              </p:ext>
            </p:extLst>
          </p:nvPr>
        </p:nvGraphicFramePr>
        <p:xfrm>
          <a:off x="4500562" y="4286256"/>
          <a:ext cx="4572032" cy="2448980"/>
        </p:xfrm>
        <a:graphic>
          <a:graphicData uri="http://schemas.openxmlformats.org/drawingml/2006/table">
            <a:tbl>
              <a:tblPr/>
              <a:tblGrid>
                <a:gridCol w="181709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754942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488663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>
                          <a:solidFill>
                            <a:srgbClr val="076CB5"/>
                          </a:solidFill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Срок лизинга  </a:t>
                      </a:r>
                    </a:p>
                  </a:txBody>
                  <a:tcPr marL="5730" marR="5730" marT="5730" marB="573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2EBF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>
                          <a:solidFill>
                            <a:srgbClr val="03456B"/>
                          </a:solidFill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от 24 до 60 месяцев (включительно)</a:t>
                      </a:r>
                      <a:r>
                        <a:rPr lang="ru-RU" sz="120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 </a:t>
                      </a:r>
                    </a:p>
                  </a:txBody>
                  <a:tcPr marL="5730" marR="5730" marT="5730" marB="573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2EBF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68876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>
                          <a:solidFill>
                            <a:srgbClr val="076CB5"/>
                          </a:solidFill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Авансовый платеж</a:t>
                      </a:r>
                      <a:endParaRPr lang="ru-RU" sz="1200" dirty="0">
                        <a:solidFill>
                          <a:srgbClr val="03456B"/>
                        </a:solidFill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5730" marR="5730" marT="5730" marB="573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>
                          <a:solidFill>
                            <a:srgbClr val="03456B"/>
                          </a:solidFill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от 10 % до 40% от стоимости предмета лизинга</a:t>
                      </a:r>
                      <a:endParaRPr lang="ru-RU" sz="120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5730" marR="5730" marT="5730" marB="573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4884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>
                          <a:solidFill>
                            <a:srgbClr val="076CB5"/>
                          </a:solidFill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Ставка удорожания</a:t>
                      </a:r>
                      <a:endParaRPr lang="ru-RU" sz="120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5730" marR="5730" marT="5730" marB="573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2EBF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>
                          <a:solidFill>
                            <a:srgbClr val="03456B"/>
                          </a:solidFill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5 %</a:t>
                      </a:r>
                    </a:p>
                  </a:txBody>
                  <a:tcPr marL="5730" marR="5730" marT="5730" marB="573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2EBF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48844">
                <a:tc>
                  <a:txBody>
                    <a:bodyPr/>
                    <a:lstStyle/>
                    <a:p>
                      <a:r>
                        <a:rPr lang="ru-RU" sz="1200" b="1" dirty="0">
                          <a:solidFill>
                            <a:srgbClr val="076CB5"/>
                          </a:solidFill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Сумма финансирования</a:t>
                      </a:r>
                      <a:endParaRPr lang="ru-RU" sz="120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5730" marR="5730" marT="5730" marB="573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>
                          <a:solidFill>
                            <a:srgbClr val="03456B"/>
                          </a:solidFill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От 300 000 руб. до 5 000 000 руб.  (без учета авансового платежа)</a:t>
                      </a:r>
                      <a:endParaRPr lang="ru-RU" sz="120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5730" marR="5730" marT="5730" marB="573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283555">
                <a:tc>
                  <a:txBody>
                    <a:bodyPr/>
                    <a:lstStyle/>
                    <a:p>
                      <a:r>
                        <a:rPr lang="ru-RU" sz="1200" b="1" dirty="0">
                          <a:solidFill>
                            <a:srgbClr val="076CB5"/>
                          </a:solidFill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График платежей </a:t>
                      </a:r>
                      <a:r>
                        <a:rPr lang="ru-RU" sz="1200" b="1" dirty="0">
                          <a:solidFill>
                            <a:srgbClr val="03456B"/>
                          </a:solidFill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 </a:t>
                      </a:r>
                      <a:endParaRPr lang="ru-RU" sz="120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5730" marR="5730" marT="5730" marB="573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2EBFB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b="1" dirty="0">
                          <a:solidFill>
                            <a:srgbClr val="03456B"/>
                          </a:solidFill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аннуитетный/убывающий/сезонный  </a:t>
                      </a:r>
                      <a:endParaRPr lang="ru-RU" sz="120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5730" marR="5730" marT="5730" marB="573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2EBF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284798">
                <a:tc>
                  <a:txBody>
                    <a:bodyPr/>
                    <a:lstStyle/>
                    <a:p>
                      <a:r>
                        <a:rPr lang="ru-RU" sz="1200" b="1" dirty="0">
                          <a:solidFill>
                            <a:srgbClr val="076CB5"/>
                          </a:solidFill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Периодичность платежей</a:t>
                      </a:r>
                      <a:r>
                        <a:rPr lang="ru-RU" sz="120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 </a:t>
                      </a:r>
                    </a:p>
                  </a:txBody>
                  <a:tcPr marL="5730" marR="5730" marT="5730" marB="573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b="1">
                          <a:solidFill>
                            <a:srgbClr val="03456B"/>
                          </a:solidFill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Ежемесячно    </a:t>
                      </a:r>
                      <a:endParaRPr lang="ru-RU" sz="120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5730" marR="5730" marT="5730" marB="573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168876">
                <a:tc>
                  <a:txBody>
                    <a:bodyPr/>
                    <a:lstStyle/>
                    <a:p>
                      <a:r>
                        <a:rPr lang="ru-RU" sz="1200" b="1" dirty="0">
                          <a:solidFill>
                            <a:srgbClr val="076CB5"/>
                          </a:solidFill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Валюта  </a:t>
                      </a:r>
                      <a:r>
                        <a:rPr lang="ru-RU" sz="120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 </a:t>
                      </a:r>
                    </a:p>
                  </a:txBody>
                  <a:tcPr marL="5730" marR="5730" marT="5730" marB="573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2EBFB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b="1" dirty="0">
                          <a:solidFill>
                            <a:srgbClr val="03456B"/>
                          </a:solidFill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Российский рубль </a:t>
                      </a:r>
                      <a:endParaRPr lang="ru-RU" sz="120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5730" marR="5730" marT="5730" marB="573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2EBF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95320">
                <a:tc>
                  <a:txBody>
                    <a:bodyPr/>
                    <a:lstStyle/>
                    <a:p>
                      <a:endParaRPr lang="ru-RU" sz="120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5730" marR="5730" marT="5730" marB="573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20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5730" marR="5730" marT="5730" marB="573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</a:tbl>
          </a:graphicData>
        </a:graphic>
      </p:graphicFrame>
      <p:pic>
        <p:nvPicPr>
          <p:cNvPr id="2060" name="Picture 1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497961" y="3578639"/>
            <a:ext cx="3357586" cy="5667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6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57422" y="14265"/>
            <a:ext cx="4210050" cy="128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7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0800000">
            <a:off x="2357422" y="6729413"/>
            <a:ext cx="4210050" cy="128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61" name="Picture 1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429124" y="214290"/>
            <a:ext cx="3357586" cy="6166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" name="Picture 2">
            <a:extLst>
              <a:ext uri="{FF2B5EF4-FFF2-40B4-BE49-F238E27FC236}">
                <a16:creationId xmlns:a16="http://schemas.microsoft.com/office/drawing/2014/main" xmlns="" id="{7722F8AB-2AD2-5FF5-0B87-87AC86EE7C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45239" y="152334"/>
            <a:ext cx="2286602" cy="15555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A6C69C1B-7B79-6D0F-6390-8E988ECC1D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10714" y="1864031"/>
            <a:ext cx="2321127" cy="13926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5">
            <a:extLst>
              <a:ext uri="{FF2B5EF4-FFF2-40B4-BE49-F238E27FC236}">
                <a16:creationId xmlns:a16="http://schemas.microsoft.com/office/drawing/2014/main" xmlns="" id="{C33CBBBB-69EA-3C61-E35E-F83363C0DD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 flipH="1">
            <a:off x="887204" y="3444306"/>
            <a:ext cx="2202672" cy="12649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6">
            <a:extLst>
              <a:ext uri="{FF2B5EF4-FFF2-40B4-BE49-F238E27FC236}">
                <a16:creationId xmlns:a16="http://schemas.microsoft.com/office/drawing/2014/main" xmlns="" id="{F05682B9-C42E-1662-560B-CA6D88DF26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018206" y="4923200"/>
            <a:ext cx="2071670" cy="16480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F5D1CADC-2C98-6C7A-C8D6-D6314D2BCC7D}"/>
              </a:ext>
            </a:extLst>
          </p:cNvPr>
          <p:cNvSpPr txBox="1"/>
          <p:nvPr/>
        </p:nvSpPr>
        <p:spPr>
          <a:xfrm>
            <a:off x="5148064" y="170787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xmlns="" id="{90C3AFF9-1BE8-4F32-8BB8-19BB0B8CB6D4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398179" y="949579"/>
            <a:ext cx="3419475" cy="2438400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8283CDA6-CD27-DF61-C9B4-67D0CBE2644C}"/>
              </a:ext>
            </a:extLst>
          </p:cNvPr>
          <p:cNvSpPr txBox="1"/>
          <p:nvPr/>
        </p:nvSpPr>
        <p:spPr>
          <a:xfrm>
            <a:off x="4784853" y="1692377"/>
            <a:ext cx="3070694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000" b="1" dirty="0">
                <a:solidFill>
                  <a:schemeClr val="bg1"/>
                </a:solidFill>
              </a:rPr>
              <a:t>Основной</a:t>
            </a:r>
          </a:p>
        </p:txBody>
      </p:sp>
    </p:spTree>
    <p:extLst>
      <p:ext uri="{BB962C8B-B14F-4D97-AF65-F5344CB8AC3E}">
        <p14:creationId xmlns:p14="http://schemas.microsoft.com/office/powerpoint/2010/main" xmlns="" val="79418179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" name="Таблица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239946924"/>
              </p:ext>
            </p:extLst>
          </p:nvPr>
        </p:nvGraphicFramePr>
        <p:xfrm>
          <a:off x="4500562" y="4286256"/>
          <a:ext cx="4572032" cy="2448980"/>
        </p:xfrm>
        <a:graphic>
          <a:graphicData uri="http://schemas.openxmlformats.org/drawingml/2006/table">
            <a:tbl>
              <a:tblPr/>
              <a:tblGrid>
                <a:gridCol w="181709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754942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488663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>
                          <a:solidFill>
                            <a:srgbClr val="076CB5"/>
                          </a:solidFill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Срок лизинга  </a:t>
                      </a:r>
                    </a:p>
                  </a:txBody>
                  <a:tcPr marL="5730" marR="5730" marT="5730" marB="573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2EBF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>
                          <a:solidFill>
                            <a:srgbClr val="03456B"/>
                          </a:solidFill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от 36 до 72 месяцев (включительно)</a:t>
                      </a:r>
                      <a:r>
                        <a:rPr lang="ru-RU" sz="120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 </a:t>
                      </a:r>
                    </a:p>
                  </a:txBody>
                  <a:tcPr marL="5730" marR="5730" marT="5730" marB="573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2EBF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68876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>
                          <a:solidFill>
                            <a:srgbClr val="076CB5"/>
                          </a:solidFill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Авансовый платеж</a:t>
                      </a:r>
                      <a:endParaRPr lang="ru-RU" sz="1200" dirty="0">
                        <a:solidFill>
                          <a:srgbClr val="03456B"/>
                        </a:solidFill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5730" marR="5730" marT="5730" marB="573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>
                          <a:solidFill>
                            <a:srgbClr val="03456B"/>
                          </a:solidFill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от 25 % до 40% от стоимости предмета лизинга</a:t>
                      </a:r>
                      <a:endParaRPr lang="ru-RU" sz="120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5730" marR="5730" marT="5730" marB="573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4884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>
                          <a:solidFill>
                            <a:srgbClr val="076CB5"/>
                          </a:solidFill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Ставка удорожания</a:t>
                      </a:r>
                      <a:endParaRPr lang="ru-RU" sz="120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5730" marR="5730" marT="5730" marB="573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2EBF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>
                          <a:solidFill>
                            <a:srgbClr val="03456B"/>
                          </a:solidFill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5 %</a:t>
                      </a:r>
                    </a:p>
                  </a:txBody>
                  <a:tcPr marL="5730" marR="5730" marT="5730" marB="573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2EBF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48844">
                <a:tc>
                  <a:txBody>
                    <a:bodyPr/>
                    <a:lstStyle/>
                    <a:p>
                      <a:r>
                        <a:rPr lang="ru-RU" sz="1200" b="1" dirty="0">
                          <a:solidFill>
                            <a:srgbClr val="076CB5"/>
                          </a:solidFill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Сумма финансирования</a:t>
                      </a:r>
                      <a:endParaRPr lang="ru-RU" sz="120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5730" marR="5730" marT="5730" marB="573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>
                          <a:solidFill>
                            <a:srgbClr val="03456B"/>
                          </a:solidFill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От 300 000 руб. до 5 000 000 руб.  (без учета авансового платежа)</a:t>
                      </a:r>
                      <a:endParaRPr lang="ru-RU" sz="120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5730" marR="5730" marT="5730" marB="573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283555">
                <a:tc>
                  <a:txBody>
                    <a:bodyPr/>
                    <a:lstStyle/>
                    <a:p>
                      <a:r>
                        <a:rPr lang="ru-RU" sz="1200" b="1" dirty="0">
                          <a:solidFill>
                            <a:srgbClr val="076CB5"/>
                          </a:solidFill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График платежей </a:t>
                      </a:r>
                      <a:r>
                        <a:rPr lang="ru-RU" sz="1200" b="1" dirty="0">
                          <a:solidFill>
                            <a:srgbClr val="03456B"/>
                          </a:solidFill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 </a:t>
                      </a:r>
                      <a:endParaRPr lang="ru-RU" sz="120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5730" marR="5730" marT="5730" marB="573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2EBFB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b="1" dirty="0">
                          <a:solidFill>
                            <a:srgbClr val="03456B"/>
                          </a:solidFill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аннуитетный/убывающий/сезонный  </a:t>
                      </a:r>
                      <a:endParaRPr lang="ru-RU" sz="120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5730" marR="5730" marT="5730" marB="573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2EBF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284798">
                <a:tc>
                  <a:txBody>
                    <a:bodyPr/>
                    <a:lstStyle/>
                    <a:p>
                      <a:r>
                        <a:rPr lang="ru-RU" sz="1200" b="1" dirty="0">
                          <a:solidFill>
                            <a:srgbClr val="076CB5"/>
                          </a:solidFill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Периодичность платежей</a:t>
                      </a:r>
                      <a:r>
                        <a:rPr lang="ru-RU" sz="120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 </a:t>
                      </a:r>
                    </a:p>
                  </a:txBody>
                  <a:tcPr marL="5730" marR="5730" marT="5730" marB="573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b="1">
                          <a:solidFill>
                            <a:srgbClr val="03456B"/>
                          </a:solidFill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Ежемесячно    </a:t>
                      </a:r>
                      <a:endParaRPr lang="ru-RU" sz="120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5730" marR="5730" marT="5730" marB="573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168876">
                <a:tc>
                  <a:txBody>
                    <a:bodyPr/>
                    <a:lstStyle/>
                    <a:p>
                      <a:r>
                        <a:rPr lang="ru-RU" sz="1200" b="1" dirty="0">
                          <a:solidFill>
                            <a:srgbClr val="076CB5"/>
                          </a:solidFill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Валюта  </a:t>
                      </a:r>
                      <a:r>
                        <a:rPr lang="ru-RU" sz="120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 </a:t>
                      </a:r>
                    </a:p>
                  </a:txBody>
                  <a:tcPr marL="5730" marR="5730" marT="5730" marB="573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2EBFB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b="1" dirty="0">
                          <a:solidFill>
                            <a:srgbClr val="03456B"/>
                          </a:solidFill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Российский рубль </a:t>
                      </a:r>
                      <a:endParaRPr lang="ru-RU" sz="120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5730" marR="5730" marT="5730" marB="573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2EBF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95320">
                <a:tc>
                  <a:txBody>
                    <a:bodyPr/>
                    <a:lstStyle/>
                    <a:p>
                      <a:endParaRPr lang="ru-RU" sz="120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5730" marR="5730" marT="5730" marB="573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20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5730" marR="5730" marT="5730" marB="573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</a:tbl>
          </a:graphicData>
        </a:graphic>
      </p:graphicFrame>
      <p:pic>
        <p:nvPicPr>
          <p:cNvPr id="2060" name="Picture 1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497961" y="3578639"/>
            <a:ext cx="3357586" cy="5667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6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57422" y="14265"/>
            <a:ext cx="4210050" cy="128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7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0800000">
            <a:off x="2357422" y="6729413"/>
            <a:ext cx="4210050" cy="128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61" name="Picture 1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429124" y="214290"/>
            <a:ext cx="3357586" cy="6166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123DCAC1-0B5C-ACDF-8380-880C5B00A96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09805" y="920796"/>
            <a:ext cx="3376905" cy="2590586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577CEFA6-BBE0-13E0-F764-15DDA4E366C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758930" y="1449169"/>
            <a:ext cx="2909414" cy="1316627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4CFA3312-715D-795F-B45B-5BC68C2B7BC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852225" y="1482523"/>
            <a:ext cx="2816119" cy="1194717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E0A40459-C311-91D3-87C2-923DD0BC70DF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11560" y="1066995"/>
            <a:ext cx="3181849" cy="47240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7917833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" name="Таблица 13"/>
          <p:cNvGraphicFramePr>
            <a:graphicFrameLocks noGrp="1"/>
          </p:cNvGraphicFramePr>
          <p:nvPr/>
        </p:nvGraphicFramePr>
        <p:xfrm>
          <a:off x="4500562" y="4286256"/>
          <a:ext cx="4572032" cy="2448980"/>
        </p:xfrm>
        <a:graphic>
          <a:graphicData uri="http://schemas.openxmlformats.org/drawingml/2006/table">
            <a:tbl>
              <a:tblPr/>
              <a:tblGrid>
                <a:gridCol w="181709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754942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488663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>
                          <a:solidFill>
                            <a:srgbClr val="076CB5"/>
                          </a:solidFill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Срок лизинга  </a:t>
                      </a:r>
                    </a:p>
                  </a:txBody>
                  <a:tcPr marL="5730" marR="5730" marT="5730" marB="573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2EBF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>
                          <a:solidFill>
                            <a:srgbClr val="03456B"/>
                          </a:solidFill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от 36 до 60 месяцев (включительно)</a:t>
                      </a:r>
                      <a:r>
                        <a:rPr lang="ru-RU" sz="120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 </a:t>
                      </a:r>
                    </a:p>
                  </a:txBody>
                  <a:tcPr marL="5730" marR="5730" marT="5730" marB="573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2EBF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68876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>
                          <a:solidFill>
                            <a:srgbClr val="076CB5"/>
                          </a:solidFill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Авансовый платеж</a:t>
                      </a:r>
                      <a:endParaRPr lang="ru-RU" sz="1200" dirty="0">
                        <a:solidFill>
                          <a:srgbClr val="03456B"/>
                        </a:solidFill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5730" marR="5730" marT="5730" marB="573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>
                          <a:solidFill>
                            <a:srgbClr val="03456B"/>
                          </a:solidFill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от 15 % до 40% от стоимости предмета лизинга</a:t>
                      </a:r>
                      <a:endParaRPr lang="ru-RU" sz="120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5730" marR="5730" marT="5730" marB="573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4884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>
                          <a:solidFill>
                            <a:srgbClr val="076CB5"/>
                          </a:solidFill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Ставка удорожания</a:t>
                      </a:r>
                      <a:endParaRPr lang="ru-RU" sz="120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5730" marR="5730" marT="5730" marB="573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2EBF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>
                          <a:solidFill>
                            <a:srgbClr val="03456B"/>
                          </a:solidFill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5 %</a:t>
                      </a:r>
                    </a:p>
                  </a:txBody>
                  <a:tcPr marL="5730" marR="5730" marT="5730" marB="573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2EBF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48844">
                <a:tc>
                  <a:txBody>
                    <a:bodyPr/>
                    <a:lstStyle/>
                    <a:p>
                      <a:r>
                        <a:rPr lang="ru-RU" sz="1200" b="1" dirty="0">
                          <a:solidFill>
                            <a:srgbClr val="076CB5"/>
                          </a:solidFill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Сумма финансирования</a:t>
                      </a:r>
                      <a:endParaRPr lang="ru-RU" sz="120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5730" marR="5730" marT="5730" marB="573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>
                          <a:solidFill>
                            <a:srgbClr val="03456B"/>
                          </a:solidFill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От 1 000 000 руб. до 7 000 000 руб.  (без учета авансового платежа)</a:t>
                      </a:r>
                      <a:endParaRPr lang="ru-RU" sz="120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5730" marR="5730" marT="5730" marB="573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283555">
                <a:tc>
                  <a:txBody>
                    <a:bodyPr/>
                    <a:lstStyle/>
                    <a:p>
                      <a:r>
                        <a:rPr lang="ru-RU" sz="1200" b="1" dirty="0">
                          <a:solidFill>
                            <a:srgbClr val="076CB5"/>
                          </a:solidFill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График платежей </a:t>
                      </a:r>
                      <a:r>
                        <a:rPr lang="ru-RU" sz="1200" b="1" dirty="0">
                          <a:solidFill>
                            <a:srgbClr val="03456B"/>
                          </a:solidFill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 </a:t>
                      </a:r>
                      <a:endParaRPr lang="ru-RU" sz="120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5730" marR="5730" marT="5730" marB="573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2EBFB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b="1" dirty="0">
                          <a:solidFill>
                            <a:srgbClr val="03456B"/>
                          </a:solidFill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аннуитетный/убывающий/сезонный  </a:t>
                      </a:r>
                      <a:endParaRPr lang="ru-RU" sz="120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5730" marR="5730" marT="5730" marB="573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2EBF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284798">
                <a:tc>
                  <a:txBody>
                    <a:bodyPr/>
                    <a:lstStyle/>
                    <a:p>
                      <a:r>
                        <a:rPr lang="ru-RU" sz="1200" b="1" dirty="0">
                          <a:solidFill>
                            <a:srgbClr val="076CB5"/>
                          </a:solidFill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Периодичность платежей</a:t>
                      </a:r>
                      <a:r>
                        <a:rPr lang="ru-RU" sz="120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 </a:t>
                      </a:r>
                    </a:p>
                  </a:txBody>
                  <a:tcPr marL="5730" marR="5730" marT="5730" marB="573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b="1">
                          <a:solidFill>
                            <a:srgbClr val="03456B"/>
                          </a:solidFill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Ежемесячно    </a:t>
                      </a:r>
                      <a:endParaRPr lang="ru-RU" sz="120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5730" marR="5730" marT="5730" marB="573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168876">
                <a:tc>
                  <a:txBody>
                    <a:bodyPr/>
                    <a:lstStyle/>
                    <a:p>
                      <a:r>
                        <a:rPr lang="ru-RU" sz="1200" b="1" dirty="0">
                          <a:solidFill>
                            <a:srgbClr val="076CB5"/>
                          </a:solidFill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Валюта  </a:t>
                      </a:r>
                      <a:r>
                        <a:rPr lang="ru-RU" sz="1200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 </a:t>
                      </a:r>
                    </a:p>
                  </a:txBody>
                  <a:tcPr marL="5730" marR="5730" marT="5730" marB="573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2EBFB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b="1" dirty="0">
                          <a:solidFill>
                            <a:srgbClr val="03456B"/>
                          </a:solidFill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Российский рубль </a:t>
                      </a:r>
                      <a:endParaRPr lang="ru-RU" sz="120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5730" marR="5730" marT="5730" marB="573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2EBF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95320">
                <a:tc>
                  <a:txBody>
                    <a:bodyPr/>
                    <a:lstStyle/>
                    <a:p>
                      <a:endParaRPr lang="ru-RU" sz="120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5730" marR="5730" marT="5730" marB="573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20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5730" marR="5730" marT="5730" marB="573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</a:tbl>
          </a:graphicData>
        </a:graphic>
      </p:graphicFrame>
      <p:pic>
        <p:nvPicPr>
          <p:cNvPr id="2060" name="Picture 1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497961" y="3578639"/>
            <a:ext cx="3357586" cy="5667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6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57422" y="14265"/>
            <a:ext cx="4210050" cy="128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7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0800000">
            <a:off x="2357422" y="6729413"/>
            <a:ext cx="4210050" cy="128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61" name="Picture 1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429124" y="214290"/>
            <a:ext cx="3357586" cy="6166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123DCAC1-0B5C-ACDF-8380-880C5B00A96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09805" y="920796"/>
            <a:ext cx="3376905" cy="2590586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577CEFA6-BBE0-13E0-F764-15DDA4E366C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758930" y="1449169"/>
            <a:ext cx="2909414" cy="1316627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F60086A7-1709-673C-82C2-18B271134A4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95536" y="965353"/>
            <a:ext cx="3681680" cy="47910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096311592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396</TotalTime>
  <Words>314</Words>
  <Application>Microsoft Office PowerPoint</Application>
  <PresentationFormat>Экран (4:3)</PresentationFormat>
  <Paragraphs>90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</vt:vector>
  </TitlesOfParts>
  <Company>Grizli777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Саня</dc:creator>
  <cp:lastModifiedBy>Елена</cp:lastModifiedBy>
  <cp:revision>27</cp:revision>
  <dcterms:created xsi:type="dcterms:W3CDTF">2020-12-29T08:35:25Z</dcterms:created>
  <dcterms:modified xsi:type="dcterms:W3CDTF">2022-09-26T13:46:30Z</dcterms:modified>
</cp:coreProperties>
</file>